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1" r:id="rId1"/>
  </p:sldMasterIdLst>
  <p:sldIdLst>
    <p:sldId id="256" r:id="rId2"/>
    <p:sldId id="273" r:id="rId3"/>
    <p:sldId id="272" r:id="rId4"/>
    <p:sldId id="258" r:id="rId5"/>
    <p:sldId id="259" r:id="rId6"/>
    <p:sldId id="271" r:id="rId7"/>
    <p:sldId id="274" r:id="rId8"/>
    <p:sldId id="260" r:id="rId9"/>
    <p:sldId id="267" r:id="rId10"/>
    <p:sldId id="268" r:id="rId11"/>
    <p:sldId id="269" r:id="rId12"/>
    <p:sldId id="270" r:id="rId13"/>
    <p:sldId id="277" r:id="rId14"/>
    <p:sldId id="261" r:id="rId15"/>
    <p:sldId id="262" r:id="rId16"/>
    <p:sldId id="266" r:id="rId17"/>
    <p:sldId id="275" r:id="rId18"/>
    <p:sldId id="276" r:id="rId19"/>
    <p:sldId id="263" r:id="rId20"/>
    <p:sldId id="278" r:id="rId21"/>
    <p:sldId id="264" r:id="rId22"/>
    <p:sldId id="26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FF66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40" autoAdjust="0"/>
    <p:restoredTop sz="94660"/>
  </p:normalViewPr>
  <p:slideViewPr>
    <p:cSldViewPr snapToGrid="0">
      <p:cViewPr varScale="1">
        <p:scale>
          <a:sx n="74" d="100"/>
          <a:sy n="74" d="100"/>
        </p:scale>
        <p:origin x="4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7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973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659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189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841901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6284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9677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8788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1407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745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736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24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271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610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765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365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249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368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9243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rgbClr val="FFFFCC"/>
                </a:solidFill>
              </a:rPr>
              <a:t>Autonomous </a:t>
            </a:r>
            <a:r>
              <a:rPr lang="en-US" dirty="0">
                <a:solidFill>
                  <a:srgbClr val="FFFFCC"/>
                </a:solidFill>
              </a:rPr>
              <a:t>RC Car </a:t>
            </a:r>
            <a:br>
              <a:rPr lang="en-US" dirty="0">
                <a:solidFill>
                  <a:srgbClr val="FFFFCC"/>
                </a:solidFill>
              </a:rPr>
            </a:br>
            <a:r>
              <a:rPr lang="en-US" dirty="0">
                <a:solidFill>
                  <a:srgbClr val="FFFFCC"/>
                </a:solidFill>
              </a:rPr>
              <a:t/>
            </a:r>
            <a:br>
              <a:rPr lang="en-US" dirty="0">
                <a:solidFill>
                  <a:srgbClr val="FFFFCC"/>
                </a:solidFill>
              </a:rPr>
            </a:br>
            <a:endParaRPr lang="en-US" dirty="0">
              <a:solidFill>
                <a:srgbClr val="FFFFCC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2341562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sz="28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Team Members</a:t>
            </a:r>
            <a:r>
              <a:rPr lang="en-US" sz="2800" b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:</a:t>
            </a:r>
            <a:endParaRPr lang="en-US" altLang="en-US" sz="2800" cap="none" dirty="0" smtClean="0">
              <a:solidFill>
                <a:schemeClr val="tx2">
                  <a:lumMod val="20000"/>
                  <a:lumOff val="80000"/>
                </a:schemeClr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altLang="en-US" sz="3600" cap="none" dirty="0" err="1" smtClean="0">
                <a:solidFill>
                  <a:schemeClr val="tx2">
                    <a:lumMod val="20000"/>
                    <a:lumOff val="80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Abdulrahman</a:t>
            </a:r>
            <a:r>
              <a:rPr lang="en-US" altLang="en-US" sz="3600" cap="none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altLang="en-US" sz="3600" cap="none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Ragab</a:t>
            </a:r>
            <a:r>
              <a:rPr lang="en-US" altLang="en-US" sz="3600" cap="none" dirty="0">
                <a:solidFill>
                  <a:schemeClr val="tx2">
                    <a:lumMod val="20000"/>
                    <a:lumOff val="80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altLang="en-US" sz="3600" cap="none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Abdelmawgoud</a:t>
            </a:r>
            <a:endParaRPr lang="en-US" altLang="en-US" sz="3600" cap="none" dirty="0">
              <a:solidFill>
                <a:schemeClr val="tx2">
                  <a:lumMod val="20000"/>
                  <a:lumOff val="80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altLang="en-US" sz="3600" cap="none" dirty="0">
                <a:solidFill>
                  <a:schemeClr val="tx2">
                    <a:lumMod val="20000"/>
                    <a:lumOff val="80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Islam Ahmed Mohamed </a:t>
            </a:r>
            <a:r>
              <a:rPr lang="en-US" altLang="en-US" sz="3600" cap="none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Abdelhafiz</a:t>
            </a:r>
            <a:endParaRPr lang="en-US" altLang="en-US" sz="3600" cap="none" dirty="0">
              <a:solidFill>
                <a:schemeClr val="tx2">
                  <a:lumMod val="20000"/>
                  <a:lumOff val="80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altLang="en-US" sz="3600" cap="none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Ahmed </a:t>
            </a:r>
            <a:r>
              <a:rPr lang="en-US" altLang="en-US" sz="3600" cap="none" dirty="0" err="1" smtClean="0">
                <a:solidFill>
                  <a:schemeClr val="tx2">
                    <a:lumMod val="20000"/>
                    <a:lumOff val="80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Raafat</a:t>
            </a:r>
            <a:r>
              <a:rPr lang="en-US" altLang="en-US" sz="3600" cap="none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Ahmed Rayan </a:t>
            </a:r>
          </a:p>
          <a:p>
            <a:endParaRPr lang="en-US" sz="28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10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851" y="748145"/>
            <a:ext cx="3856037" cy="6096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Bluetooth</a:t>
            </a:r>
            <a:r>
              <a:rPr lang="en-US" sz="28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Module</a:t>
            </a:r>
            <a:endParaRPr lang="en-US" sz="28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291" y="1427017"/>
            <a:ext cx="5297778" cy="464127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35869" y="1427017"/>
            <a:ext cx="5032422" cy="4987637"/>
          </a:xfrm>
        </p:spPr>
        <p:txBody>
          <a:bodyPr>
            <a:noAutofit/>
          </a:bodyPr>
          <a:lstStyle/>
          <a:p>
            <a:r>
              <a:rPr lang="en-US" sz="1800" b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Title</a:t>
            </a:r>
            <a:r>
              <a:rPr lang="en-US" sz="18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:</a:t>
            </a:r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Bluetooth Module (HC-05) for Remote Control</a:t>
            </a:r>
          </a:p>
          <a:p>
            <a:r>
              <a:rPr lang="en-US" sz="18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Function:</a:t>
            </a:r>
            <a:endParaRPr lang="en-US" sz="18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Enables wireless communication between the RC car and a smartphone app.</a:t>
            </a:r>
          </a:p>
          <a:p>
            <a:pPr lvl="1"/>
            <a:r>
              <a:rPr lang="en-US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Sends and receives commands to control the car.</a:t>
            </a:r>
          </a:p>
          <a:p>
            <a:r>
              <a:rPr lang="en-US" sz="18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Features:</a:t>
            </a:r>
            <a:endParaRPr lang="en-US" sz="18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Allows mode switching (autonomous/manual) through the smartphone app.</a:t>
            </a:r>
          </a:p>
          <a:p>
            <a:pPr lvl="1"/>
            <a:r>
              <a:rPr lang="en-US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Controls speed and direction wirelessly.</a:t>
            </a:r>
          </a:p>
          <a:p>
            <a:r>
              <a:rPr lang="en-US" sz="18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Integration:</a:t>
            </a:r>
            <a:endParaRPr lang="en-US" sz="18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Communicates with the </a:t>
            </a:r>
            <a:r>
              <a:rPr lang="en-US" sz="16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ATmega32 microcontroller</a:t>
            </a:r>
            <a:r>
              <a:rPr lang="en-US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to process the selected mode and execute the commands.</a:t>
            </a:r>
          </a:p>
        </p:txBody>
      </p:sp>
    </p:spTree>
    <p:extLst>
      <p:ext uri="{BB962C8B-B14F-4D97-AF65-F5344CB8AC3E}">
        <p14:creationId xmlns:p14="http://schemas.microsoft.com/office/powerpoint/2010/main" val="2491437652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2959" y="845129"/>
            <a:ext cx="3856037" cy="1052944"/>
          </a:xfrm>
        </p:spPr>
        <p:txBody>
          <a:bodyPr/>
          <a:lstStyle/>
          <a:p>
            <a:r>
              <a:rPr lang="en-US" b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DC Motors</a:t>
            </a:r>
            <a:b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</a:b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745" y="1579420"/>
            <a:ext cx="4259263" cy="4613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1584299"/>
            <a:ext cx="5545040" cy="4613563"/>
          </a:xfrm>
        </p:spPr>
        <p:txBody>
          <a:bodyPr>
            <a:noAutofit/>
          </a:bodyPr>
          <a:lstStyle/>
          <a:p>
            <a:r>
              <a:rPr lang="en-US" sz="1800" b="1" dirty="0" smtClean="0">
                <a:solidFill>
                  <a:srgbClr val="FFFFCC"/>
                </a:solidFill>
              </a:rPr>
              <a:t>Title</a:t>
            </a:r>
            <a:r>
              <a:rPr lang="en-US" sz="1800" b="1" dirty="0">
                <a:solidFill>
                  <a:srgbClr val="FFFFCC"/>
                </a:solidFill>
              </a:rPr>
              <a:t>:</a:t>
            </a:r>
            <a:r>
              <a:rPr lang="en-US" sz="1800" dirty="0">
                <a:solidFill>
                  <a:srgbClr val="FFFFCC"/>
                </a:solidFill>
              </a:rPr>
              <a:t> DC Motors for Car Movement and Speed Control</a:t>
            </a:r>
          </a:p>
          <a:p>
            <a:r>
              <a:rPr lang="en-US" sz="1800" b="1" dirty="0">
                <a:solidFill>
                  <a:srgbClr val="FFFFCC"/>
                </a:solidFill>
              </a:rPr>
              <a:t>Function:</a:t>
            </a:r>
            <a:r>
              <a:rPr lang="en-US" sz="1800" dirty="0">
                <a:solidFill>
                  <a:srgbClr val="FFFFCC"/>
                </a:solidFill>
              </a:rPr>
              <a:t> Drives the car and allows for precise speed control.</a:t>
            </a:r>
          </a:p>
          <a:p>
            <a:r>
              <a:rPr lang="en-US" sz="1800" b="1" dirty="0">
                <a:solidFill>
                  <a:srgbClr val="FFFFCC"/>
                </a:solidFill>
              </a:rPr>
              <a:t>Features:</a:t>
            </a:r>
            <a:endParaRPr lang="en-US" sz="1800" dirty="0">
              <a:solidFill>
                <a:srgbClr val="FFFFCC"/>
              </a:solidFill>
            </a:endParaRPr>
          </a:p>
          <a:p>
            <a:pPr lvl="1"/>
            <a:r>
              <a:rPr lang="en-US" sz="1600" dirty="0">
                <a:solidFill>
                  <a:srgbClr val="FFFFCC"/>
                </a:solidFill>
              </a:rPr>
              <a:t>Controlled using </a:t>
            </a:r>
            <a:r>
              <a:rPr lang="en-US" sz="1600" b="1" dirty="0">
                <a:solidFill>
                  <a:srgbClr val="FFFFCC"/>
                </a:solidFill>
              </a:rPr>
              <a:t>Pulse-Width Modulation (PWM)</a:t>
            </a:r>
            <a:r>
              <a:rPr lang="en-US" sz="1600" dirty="0">
                <a:solidFill>
                  <a:srgbClr val="FFFFCC"/>
                </a:solidFill>
              </a:rPr>
              <a:t> for smooth acceleration and deceleration.</a:t>
            </a:r>
          </a:p>
          <a:p>
            <a:pPr lvl="1"/>
            <a:r>
              <a:rPr lang="en-US" sz="1600" dirty="0">
                <a:solidFill>
                  <a:srgbClr val="FFFFCC"/>
                </a:solidFill>
              </a:rPr>
              <a:t>Provides sufficient torque for movement on various surfaces.</a:t>
            </a:r>
          </a:p>
          <a:p>
            <a:r>
              <a:rPr lang="en-US" sz="1800" b="1" dirty="0">
                <a:solidFill>
                  <a:srgbClr val="FFFFCC"/>
                </a:solidFill>
              </a:rPr>
              <a:t>Components:</a:t>
            </a:r>
            <a:endParaRPr lang="en-US" sz="1800" dirty="0">
              <a:solidFill>
                <a:srgbClr val="FFFFCC"/>
              </a:solidFill>
            </a:endParaRPr>
          </a:p>
          <a:p>
            <a:pPr lvl="1"/>
            <a:r>
              <a:rPr lang="en-US" sz="1600" dirty="0">
                <a:solidFill>
                  <a:srgbClr val="FFFFCC"/>
                </a:solidFill>
              </a:rPr>
              <a:t>Two DC motors for forward and backward movement.</a:t>
            </a:r>
          </a:p>
          <a:p>
            <a:pPr lvl="1"/>
            <a:r>
              <a:rPr lang="en-US" sz="1600" dirty="0">
                <a:solidFill>
                  <a:srgbClr val="FFFFCC"/>
                </a:solidFill>
              </a:rPr>
              <a:t>Servo motor (optional) for sharper turns.</a:t>
            </a:r>
          </a:p>
          <a:p>
            <a:r>
              <a:rPr lang="en-US" sz="1800" b="1" dirty="0">
                <a:solidFill>
                  <a:srgbClr val="FFFFCC"/>
                </a:solidFill>
              </a:rPr>
              <a:t>Integration:</a:t>
            </a:r>
            <a:endParaRPr lang="en-US" sz="1800" dirty="0">
              <a:solidFill>
                <a:srgbClr val="FFFFCC"/>
              </a:solidFill>
            </a:endParaRPr>
          </a:p>
          <a:p>
            <a:pPr lvl="1"/>
            <a:r>
              <a:rPr lang="en-US" sz="1600" dirty="0">
                <a:solidFill>
                  <a:srgbClr val="FFFFCC"/>
                </a:solidFill>
              </a:rPr>
              <a:t>Connected to relays and transistors for directional control.</a:t>
            </a:r>
          </a:p>
          <a:p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253970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IR </a:t>
            </a: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Sensors</a:t>
            </a:r>
            <a:b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</a:b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56553" y="1953272"/>
            <a:ext cx="5281804" cy="3957350"/>
          </a:xfrm>
        </p:spPr>
        <p:txBody>
          <a:bodyPr>
            <a:normAutofit/>
          </a:bodyPr>
          <a:lstStyle/>
          <a:p>
            <a:r>
              <a:rPr lang="en-US" sz="1800" b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Title</a:t>
            </a:r>
            <a:r>
              <a:rPr lang="en-US" sz="18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:</a:t>
            </a:r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IR Sensors for Line-Following</a:t>
            </a:r>
          </a:p>
          <a:p>
            <a:r>
              <a:rPr lang="en-US" sz="18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Function:</a:t>
            </a:r>
            <a:endParaRPr lang="en-US" sz="18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Detects lines on the path using infrared light reflection.</a:t>
            </a:r>
          </a:p>
          <a:p>
            <a:pPr lvl="1"/>
            <a:r>
              <a:rPr lang="en-US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Helps the car follow a predefined path accurately.</a:t>
            </a:r>
          </a:p>
          <a:p>
            <a:r>
              <a:rPr lang="en-US" sz="18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Features:</a:t>
            </a:r>
            <a:endParaRPr lang="en-US" sz="18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Differentiates between dark and light surfaces.</a:t>
            </a:r>
          </a:p>
          <a:p>
            <a:pPr lvl="1"/>
            <a:r>
              <a:rPr lang="en-US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Provides precise path-tracking capability.</a:t>
            </a:r>
          </a:p>
          <a:p>
            <a:r>
              <a:rPr lang="en-US" sz="18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Integration:</a:t>
            </a:r>
            <a:endParaRPr lang="en-US" sz="18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Positioned at the bottom of the car for line detection.</a:t>
            </a:r>
          </a:p>
          <a:p>
            <a:pPr lvl="1"/>
            <a:r>
              <a:rPr lang="en-US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Sends signals to the microcontroller for path guidance.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357" y="1251428"/>
            <a:ext cx="4955408" cy="495540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45820041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845127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FFCC"/>
                </a:solidFill>
              </a:rPr>
              <a:t> </a:t>
            </a:r>
            <a:r>
              <a:rPr lang="en-US" b="1" dirty="0">
                <a:solidFill>
                  <a:srgbClr val="FFFFCC"/>
                </a:solidFill>
              </a:rPr>
              <a:t>H-Bridge </a:t>
            </a:r>
            <a:r>
              <a:rPr lang="en-US" dirty="0">
                <a:solidFill>
                  <a:srgbClr val="FFFFCC"/>
                </a:solidFill>
              </a:rPr>
              <a:t/>
            </a:r>
            <a:br>
              <a:rPr lang="en-US" dirty="0">
                <a:solidFill>
                  <a:srgbClr val="FFFFCC"/>
                </a:solidFill>
              </a:rPr>
            </a:b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721" y="1565562"/>
            <a:ext cx="4035803" cy="429491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1212271"/>
            <a:ext cx="6367751" cy="5049984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rgbClr val="FFFFCC"/>
                </a:solidFill>
              </a:rPr>
              <a:t>Module H-Bridge L298</a:t>
            </a:r>
            <a:endParaRPr lang="en-US" dirty="0">
              <a:solidFill>
                <a:srgbClr val="FFFFCC"/>
              </a:solidFill>
            </a:endParaRPr>
          </a:p>
          <a:p>
            <a:r>
              <a:rPr lang="en-US" b="1" dirty="0">
                <a:solidFill>
                  <a:srgbClr val="FFFFCC"/>
                </a:solidFill>
              </a:rPr>
              <a:t>Function:</a:t>
            </a:r>
            <a:r>
              <a:rPr lang="en-US" dirty="0">
                <a:solidFill>
                  <a:srgbClr val="FFFFCC"/>
                </a:solidFill>
              </a:rPr>
              <a:t/>
            </a:r>
            <a:br>
              <a:rPr lang="en-US" dirty="0">
                <a:solidFill>
                  <a:srgbClr val="FFFFCC"/>
                </a:solidFill>
              </a:rPr>
            </a:br>
            <a:r>
              <a:rPr lang="en-US" dirty="0">
                <a:solidFill>
                  <a:srgbClr val="FFFFCC"/>
                </a:solidFill>
              </a:rPr>
              <a:t>The L298 module is used to control the speed and direction of two DC motors independently. It enables bidirectional movement, allowing the motors to rotate forward or backward.</a:t>
            </a:r>
          </a:p>
          <a:p>
            <a:r>
              <a:rPr lang="en-US" b="1" dirty="0">
                <a:solidFill>
                  <a:srgbClr val="FFFFCC"/>
                </a:solidFill>
              </a:rPr>
              <a:t>Features:</a:t>
            </a:r>
            <a:endParaRPr lang="en-US" dirty="0">
              <a:solidFill>
                <a:srgbClr val="FFFFCC"/>
              </a:solidFill>
            </a:endParaRPr>
          </a:p>
          <a:p>
            <a:pPr lvl="1"/>
            <a:r>
              <a:rPr lang="en-US" dirty="0">
                <a:solidFill>
                  <a:srgbClr val="FFFFCC"/>
                </a:solidFill>
              </a:rPr>
              <a:t>Supports operating voltages from 5V to 46V.</a:t>
            </a:r>
          </a:p>
          <a:p>
            <a:pPr lvl="1"/>
            <a:r>
              <a:rPr lang="en-US" dirty="0">
                <a:solidFill>
                  <a:srgbClr val="FFFFCC"/>
                </a:solidFill>
              </a:rPr>
              <a:t>Provides up to 2A of current per channel for motor control.</a:t>
            </a:r>
          </a:p>
          <a:p>
            <a:pPr lvl="1"/>
            <a:r>
              <a:rPr lang="en-US" dirty="0">
                <a:solidFill>
                  <a:srgbClr val="FFFFCC"/>
                </a:solidFill>
              </a:rPr>
              <a:t>Can control two DC motors or one stepper motor.</a:t>
            </a:r>
          </a:p>
          <a:p>
            <a:pPr lvl="1"/>
            <a:r>
              <a:rPr lang="en-US" dirty="0">
                <a:solidFill>
                  <a:srgbClr val="FFFFCC"/>
                </a:solidFill>
              </a:rPr>
              <a:t>Built-in protection diodes to safeguard against back EMF from motors.</a:t>
            </a:r>
          </a:p>
          <a:p>
            <a:pPr lvl="1"/>
            <a:r>
              <a:rPr lang="en-US" dirty="0">
                <a:solidFill>
                  <a:srgbClr val="FFFFCC"/>
                </a:solidFill>
              </a:rPr>
              <a:t>Includes an onboard voltage regulator for logic circuitry.</a:t>
            </a:r>
          </a:p>
          <a:p>
            <a:r>
              <a:rPr lang="en-US" b="1" dirty="0">
                <a:solidFill>
                  <a:srgbClr val="FFFFCC"/>
                </a:solidFill>
              </a:rPr>
              <a:t>Integration:</a:t>
            </a:r>
            <a:endParaRPr lang="en-US" dirty="0">
              <a:solidFill>
                <a:srgbClr val="FFFFCC"/>
              </a:solidFill>
            </a:endParaRPr>
          </a:p>
          <a:p>
            <a:pPr lvl="1"/>
            <a:r>
              <a:rPr lang="en-US" dirty="0">
                <a:solidFill>
                  <a:srgbClr val="FFFFCC"/>
                </a:solidFill>
              </a:rPr>
              <a:t>Receives control signals from the ATmega32 microcontroller to adjust the motor speed and direction.</a:t>
            </a:r>
          </a:p>
          <a:p>
            <a:pPr lvl="1"/>
            <a:r>
              <a:rPr lang="en-US" dirty="0">
                <a:solidFill>
                  <a:srgbClr val="FFFFCC"/>
                </a:solidFill>
              </a:rPr>
              <a:t>Connected to the car's DC motors to manage forward, reverse, and braking actions.</a:t>
            </a:r>
          </a:p>
          <a:p>
            <a:pPr lvl="1"/>
            <a:r>
              <a:rPr lang="en-US" dirty="0">
                <a:solidFill>
                  <a:srgbClr val="FFFFCC"/>
                </a:solidFill>
              </a:rPr>
              <a:t>Works seamlessly with other components, such as IR sensors and Bluetooth, to execute manual or autonomous modes effectively.</a:t>
            </a:r>
          </a:p>
          <a:p>
            <a:endParaRPr lang="en-US" dirty="0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731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Implementation </a:t>
            </a: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Steps</a:t>
            </a:r>
            <a:b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</a:b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903123"/>
            <a:ext cx="9905999" cy="408204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System Implementation Steps</a:t>
            </a: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Assemble all hardware components: sensors, motors, Bluetooth module, etc.</a:t>
            </a: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Develop and upload code to the microcontroller for line-following and obstacle avoidance.</a:t>
            </a: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Test each feature individually:</a:t>
            </a:r>
          </a:p>
          <a:p>
            <a:pPr lvl="1"/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Ultrasonic sensor for obstacle detection.</a:t>
            </a:r>
          </a:p>
          <a:p>
            <a:pPr lvl="1"/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Bluetooth control for manual operations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.</a:t>
            </a:r>
          </a:p>
          <a:p>
            <a:pPr lvl="1"/>
            <a:r>
              <a:rPr lang="en-US" sz="23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IR to line </a:t>
            </a:r>
            <a:r>
              <a:rPr lang="en-US" sz="23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</a:t>
            </a:r>
            <a:r>
              <a:rPr lang="en-US" sz="23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ollowing </a:t>
            </a:r>
            <a:endParaRPr lang="en-US" sz="23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LED for displaying operational data.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Integrate 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all features into a complete system.</a:t>
            </a: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Conduct performance testing and fine-tune for accuracy and reliability.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13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043521"/>
            <a:ext cx="9905998" cy="1478570"/>
          </a:xfrm>
        </p:spPr>
        <p:txBody>
          <a:bodyPr/>
          <a:lstStyle/>
          <a:p>
            <a:r>
              <a:rPr lang="en-US" b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Expected Results</a:t>
            </a:r>
            <a:b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</a:b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Title</a:t>
            </a: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: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Anticipated Outcomes</a:t>
            </a: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The RC car will autonomously follow a predefined path.</a:t>
            </a: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It will efficiently detect and avoid obstacles in its path.</a:t>
            </a: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Seamless switching between autonomous and manual modes will be achieved.</a:t>
            </a: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Operational data such as speed and obstacle counts will be logged for future improvements.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4966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RC </a:t>
            </a: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Car Picture</a:t>
            </a:r>
            <a:b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</a:b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378" y="1063192"/>
            <a:ext cx="3901549" cy="51990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013958"/>
            <a:ext cx="4547513" cy="4012769"/>
          </a:xfrm>
        </p:spPr>
        <p:txBody>
          <a:bodyPr>
            <a:normAutofit fontScale="85000" lnSpcReduction="10000"/>
          </a:bodyPr>
          <a:lstStyle/>
          <a:p>
            <a:r>
              <a:rPr lang="en-US" sz="17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Title</a:t>
            </a:r>
            <a:r>
              <a:rPr lang="en-US" sz="17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: Our Autonomous RC Car</a:t>
            </a:r>
          </a:p>
          <a:p>
            <a:r>
              <a:rPr lang="en-US" sz="17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This is the picture of our RC car prototype.</a:t>
            </a:r>
          </a:p>
          <a:p>
            <a:r>
              <a:rPr lang="en-US" sz="17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The design shows how we integrated the key hardware components:</a:t>
            </a:r>
          </a:p>
          <a:p>
            <a:pPr lvl="1"/>
            <a:r>
              <a:rPr lang="en-US" sz="15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Ultrasonic sensor for obstacle detection.</a:t>
            </a:r>
          </a:p>
          <a:p>
            <a:pPr lvl="1"/>
            <a:r>
              <a:rPr lang="en-US" sz="15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Bluetooth module for manual control.</a:t>
            </a:r>
          </a:p>
          <a:p>
            <a:pPr lvl="1"/>
            <a:r>
              <a:rPr lang="en-US" sz="15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DC motors for movement.</a:t>
            </a:r>
          </a:p>
          <a:p>
            <a:pPr lvl="1"/>
            <a:r>
              <a:rPr lang="en-US" sz="15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LCD for displaying status.</a:t>
            </a:r>
          </a:p>
          <a:p>
            <a:r>
              <a:rPr lang="en-US" sz="17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The car is capable of operating in both manual and autonomous modes.</a:t>
            </a:r>
          </a:p>
          <a:p>
            <a:r>
              <a:rPr lang="en-US" sz="17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Caption for the Picture (optional):</a:t>
            </a:r>
          </a:p>
          <a:p>
            <a:r>
              <a:rPr lang="en-US" sz="17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"Real-world implementation of our autonomous RC car project."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2882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FFCC"/>
                </a:solidFill>
              </a:rPr>
              <a:t>Manual Mode Control Instructions</a:t>
            </a:r>
            <a:br>
              <a:rPr lang="en-US" b="1" dirty="0">
                <a:solidFill>
                  <a:srgbClr val="FFFFCC"/>
                </a:solidFill>
              </a:rPr>
            </a:br>
            <a:endParaRPr lang="en-US" dirty="0">
              <a:solidFill>
                <a:srgbClr val="FFFFCC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4" y="2249485"/>
            <a:ext cx="5254095" cy="3095247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>
                <a:solidFill>
                  <a:srgbClr val="FFFFCC"/>
                </a:solidFill>
              </a:rPr>
              <a:t>In </a:t>
            </a:r>
            <a:r>
              <a:rPr lang="en-US" sz="2000" b="1" dirty="0">
                <a:solidFill>
                  <a:srgbClr val="FFFFCC"/>
                </a:solidFill>
              </a:rPr>
              <a:t>Manual Mode</a:t>
            </a:r>
            <a:r>
              <a:rPr lang="en-US" sz="2000" dirty="0">
                <a:solidFill>
                  <a:srgbClr val="FFFFCC"/>
                </a:solidFill>
              </a:rPr>
              <a:t>, you can control the car's movement via Bluetooth using a smartphone app. The available controls are:</a:t>
            </a:r>
          </a:p>
          <a:p>
            <a:r>
              <a:rPr lang="en-US" sz="2000" b="1" dirty="0">
                <a:solidFill>
                  <a:srgbClr val="FFFFCC"/>
                </a:solidFill>
              </a:rPr>
              <a:t>Forward (Front)</a:t>
            </a:r>
            <a:r>
              <a:rPr lang="en-US" sz="2000" dirty="0">
                <a:solidFill>
                  <a:srgbClr val="FFFFCC"/>
                </a:solidFill>
              </a:rPr>
              <a:t>: Moves the car straight ahead.</a:t>
            </a:r>
          </a:p>
          <a:p>
            <a:r>
              <a:rPr lang="en-US" sz="2000" b="1" dirty="0">
                <a:solidFill>
                  <a:srgbClr val="FFFFCC"/>
                </a:solidFill>
              </a:rPr>
              <a:t>Right (Turn Right)</a:t>
            </a:r>
            <a:r>
              <a:rPr lang="en-US" sz="2000" dirty="0">
                <a:solidFill>
                  <a:srgbClr val="FFFFCC"/>
                </a:solidFill>
              </a:rPr>
              <a:t>: Turns the car to the right.</a:t>
            </a:r>
          </a:p>
          <a:p>
            <a:r>
              <a:rPr lang="en-US" sz="2000" b="1" dirty="0">
                <a:solidFill>
                  <a:srgbClr val="FFFFCC"/>
                </a:solidFill>
              </a:rPr>
              <a:t>Left (Turn Left)</a:t>
            </a:r>
            <a:r>
              <a:rPr lang="en-US" sz="2000" dirty="0">
                <a:solidFill>
                  <a:srgbClr val="FFFFCC"/>
                </a:solidFill>
              </a:rPr>
              <a:t>: Turns the car to the left.</a:t>
            </a:r>
          </a:p>
          <a:p>
            <a:r>
              <a:rPr lang="en-US" sz="2000" b="1" dirty="0">
                <a:solidFill>
                  <a:srgbClr val="FFFFCC"/>
                </a:solidFill>
              </a:rPr>
              <a:t>Backward (Back)</a:t>
            </a:r>
            <a:r>
              <a:rPr lang="en-US" sz="2000" dirty="0">
                <a:solidFill>
                  <a:srgbClr val="FFFFCC"/>
                </a:solidFill>
              </a:rPr>
              <a:t>: Reverses the car</a:t>
            </a:r>
          </a:p>
          <a:p>
            <a:endParaRPr lang="en-US" dirty="0">
              <a:solidFill>
                <a:srgbClr val="FFFFCC"/>
              </a:solidFill>
            </a:endParaRPr>
          </a:p>
        </p:txBody>
      </p:sp>
      <p:pic>
        <p:nvPicPr>
          <p:cNvPr id="7" name="WhatsApp Video 2024-12-16 at 9.18.55 P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flipH="1">
            <a:off x="6735650" y="296213"/>
            <a:ext cx="3609708" cy="63763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974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CC"/>
                </a:solidFill>
              </a:rPr>
              <a:t>Line Following </a:t>
            </a:r>
            <a:r>
              <a:rPr lang="en-US" b="1" dirty="0" smtClean="0">
                <a:solidFill>
                  <a:srgbClr val="FFFFCC"/>
                </a:solidFill>
              </a:rPr>
              <a:t>Mode</a:t>
            </a:r>
            <a:r>
              <a:rPr lang="en-US" b="1" dirty="0">
                <a:solidFill>
                  <a:srgbClr val="FFFFCC"/>
                </a:solidFill>
              </a:rPr>
              <a:t/>
            </a:r>
            <a:br>
              <a:rPr lang="en-US" b="1" dirty="0">
                <a:solidFill>
                  <a:srgbClr val="FFFFCC"/>
                </a:solidFill>
              </a:rPr>
            </a:br>
            <a:endParaRPr lang="en-US" dirty="0">
              <a:solidFill>
                <a:srgbClr val="FFFFCC"/>
              </a:solidFill>
            </a:endParaRPr>
          </a:p>
        </p:txBody>
      </p:sp>
      <p:pic>
        <p:nvPicPr>
          <p:cNvPr id="5" name="WhatsApp Video 2024-12-16 at 10.12.07 P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62255" y="418857"/>
            <a:ext cx="4208269" cy="623986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FFFFCC"/>
                </a:solidFill>
              </a:rPr>
              <a:t>The </a:t>
            </a:r>
            <a:r>
              <a:rPr lang="en-US" dirty="0">
                <a:solidFill>
                  <a:srgbClr val="FFFFCC"/>
                </a:solidFill>
              </a:rPr>
              <a:t>RC car follows a predefined line on the ground using infrared sensors. The sensors detect the line's position, and the car adjusts its movement to stay aligned.</a:t>
            </a:r>
          </a:p>
          <a:p>
            <a:r>
              <a:rPr lang="en-US" b="1" dirty="0">
                <a:solidFill>
                  <a:srgbClr val="FFFFCC"/>
                </a:solidFill>
              </a:rPr>
              <a:t>Key Features</a:t>
            </a:r>
          </a:p>
          <a:p>
            <a:r>
              <a:rPr lang="en-US" dirty="0">
                <a:solidFill>
                  <a:srgbClr val="FFFFCC"/>
                </a:solidFill>
              </a:rPr>
              <a:t>Automatically tracks and follows a clear, continuous line.</a:t>
            </a:r>
          </a:p>
          <a:p>
            <a:r>
              <a:rPr lang="en-US" dirty="0">
                <a:solidFill>
                  <a:srgbClr val="FFFFCC"/>
                </a:solidFill>
              </a:rPr>
              <a:t>Adjusts direction smoothly for accurate path-following.</a:t>
            </a:r>
          </a:p>
          <a:p>
            <a:r>
              <a:rPr lang="en-US" dirty="0">
                <a:solidFill>
                  <a:srgbClr val="FFFFCC"/>
                </a:solidFill>
              </a:rPr>
              <a:t>Stops or adjusts if the line ends or an obstacle is detected.</a:t>
            </a:r>
          </a:p>
          <a:p>
            <a:endParaRPr lang="en-US" dirty="0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17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Challenges</a:t>
            </a: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/>
            </a:r>
            <a:b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</a:b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875414"/>
            <a:ext cx="9905999" cy="3541714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Title</a:t>
            </a: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: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Project Challenges</a:t>
            </a:r>
          </a:p>
          <a:p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Integration Issues: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Combining hardware and software components seamlessly.</a:t>
            </a:r>
          </a:p>
          <a:p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Mode Switching: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Ensuring smooth transitions between manual and autonomous modes.</a:t>
            </a:r>
          </a:p>
          <a:p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Bluetooth Connectivity: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Maintaining reliable communication with the car.</a:t>
            </a:r>
          </a:p>
          <a:p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Accuracy vs. Simplicity: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Balancing performance with system complexity.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8735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FFCC"/>
                </a:solidFill>
              </a:rPr>
              <a:t>Overview</a:t>
            </a:r>
            <a:r>
              <a:rPr lang="en-US" b="1" dirty="0">
                <a:solidFill>
                  <a:schemeClr val="bg2">
                    <a:lumMod val="10000"/>
                    <a:lumOff val="90000"/>
                  </a:schemeClr>
                </a:solidFill>
              </a:rPr>
              <a:t/>
            </a:r>
            <a:br>
              <a:rPr lang="en-US" b="1" dirty="0">
                <a:solidFill>
                  <a:schemeClr val="bg2">
                    <a:lumMod val="10000"/>
                    <a:lumOff val="90000"/>
                  </a:schemeClr>
                </a:solidFill>
              </a:rPr>
            </a:br>
            <a:endParaRPr lang="en-US" dirty="0">
              <a:solidFill>
                <a:schemeClr val="bg2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593274"/>
            <a:ext cx="9905999" cy="5015344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Title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: Project Overview</a:t>
            </a: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Goal: To design and implement an autonomous RC car with intelligent features.</a:t>
            </a: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Features:</a:t>
            </a:r>
          </a:p>
          <a:p>
            <a:pPr lvl="1"/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Line-following capability.</a:t>
            </a:r>
          </a:p>
          <a:p>
            <a:pPr lvl="1"/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Obstacle avoidance system.</a:t>
            </a:r>
          </a:p>
          <a:p>
            <a:pPr lvl="1"/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Bluetooth-based manual control.</a:t>
            </a: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Switching Modes: Smoothly transition between autonomous and manual 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modes.</a:t>
            </a: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i="1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5043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918" y="983088"/>
            <a:ext cx="9905998" cy="1233055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FFCC"/>
                </a:solidFill>
              </a:rPr>
              <a:t>Potential </a:t>
            </a:r>
            <a:r>
              <a:rPr lang="en-US" b="1" dirty="0">
                <a:solidFill>
                  <a:srgbClr val="FFFFCC"/>
                </a:solidFill>
              </a:rPr>
              <a:t>Enhancements </a:t>
            </a:r>
            <a:r>
              <a:rPr lang="en-US" dirty="0">
                <a:solidFill>
                  <a:srgbClr val="FFFFCC"/>
                </a:solidFill>
              </a:rPr>
              <a:t/>
            </a:r>
            <a:br>
              <a:rPr lang="en-US" dirty="0">
                <a:solidFill>
                  <a:srgbClr val="FFFFCC"/>
                </a:solidFill>
              </a:rPr>
            </a:br>
            <a:endParaRPr lang="en-US" dirty="0">
              <a:solidFill>
                <a:srgbClr val="FFFFCC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CC"/>
                </a:solidFill>
              </a:rPr>
              <a:t>Battery Monitoring System:</a:t>
            </a:r>
            <a:endParaRPr lang="en-US" dirty="0">
              <a:solidFill>
                <a:srgbClr val="FFFFCC"/>
              </a:solidFill>
            </a:endParaRP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5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solidFill>
                  <a:srgbClr val="FFFFCC"/>
                </a:solidFill>
              </a:rPr>
              <a:t>Add </a:t>
            </a:r>
            <a:r>
              <a:rPr lang="en-US" sz="1800" dirty="0">
                <a:solidFill>
                  <a:srgbClr val="FFFFCC"/>
                </a:solidFill>
              </a:rPr>
              <a:t>a voltage sensor to monitor battery health and display the status on the LED or smartphone app.</a:t>
            </a:r>
          </a:p>
          <a:p>
            <a:r>
              <a:rPr lang="en-US" sz="1800" dirty="0">
                <a:solidFill>
                  <a:srgbClr val="FFFFCC"/>
                </a:solidFill>
              </a:rPr>
              <a:t>Include a low-battery alert system.</a:t>
            </a:r>
          </a:p>
          <a:p>
            <a:endParaRPr lang="en-US" sz="1800" b="1" cap="all" dirty="0">
              <a:solidFill>
                <a:srgbClr val="FF66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CC"/>
                </a:solidFill>
              </a:rPr>
              <a:t>Improved Line-Following:</a:t>
            </a:r>
            <a:endParaRPr lang="en-US" dirty="0">
              <a:solidFill>
                <a:srgbClr val="FFFFCC"/>
              </a:solidFill>
            </a:endParaRP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solidFill>
                  <a:srgbClr val="FFFFCC"/>
                </a:solidFill>
              </a:rPr>
              <a:t>Use </a:t>
            </a:r>
            <a:r>
              <a:rPr lang="en-US" sz="1800" dirty="0">
                <a:solidFill>
                  <a:srgbClr val="FFFFCC"/>
                </a:solidFill>
              </a:rPr>
              <a:t>an array of IR sensors for smoother and more precise path detection.</a:t>
            </a:r>
          </a:p>
          <a:p>
            <a:r>
              <a:rPr lang="en-US" sz="1800" dirty="0">
                <a:solidFill>
                  <a:srgbClr val="FFFFCC"/>
                </a:solidFill>
              </a:rPr>
              <a:t>Implement PID (Proportional-Integral-Derivative) control for better line-following accuracy.</a:t>
            </a:r>
          </a:p>
          <a:p>
            <a:endParaRPr lang="en-US" sz="1800" dirty="0">
              <a:solidFill>
                <a:srgbClr val="FFFFCC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CC"/>
                </a:solidFill>
              </a:rPr>
              <a:t>Advanced Control Options:</a:t>
            </a:r>
            <a:endParaRPr lang="en-US" dirty="0">
              <a:solidFill>
                <a:srgbClr val="FFFFCC"/>
              </a:solidFill>
            </a:endParaRP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17"/>
          </p:nvPr>
        </p:nvSpPr>
        <p:spPr/>
        <p:txBody>
          <a:bodyPr>
            <a:noAutofit/>
          </a:bodyPr>
          <a:lstStyle/>
          <a:p>
            <a:r>
              <a:rPr lang="en-US" sz="2000" dirty="0" smtClean="0">
                <a:solidFill>
                  <a:srgbClr val="FFFFCC"/>
                </a:solidFill>
              </a:rPr>
              <a:t>Use </a:t>
            </a:r>
            <a:r>
              <a:rPr lang="en-US" sz="2000" dirty="0">
                <a:solidFill>
                  <a:srgbClr val="FFFFCC"/>
                </a:solidFill>
              </a:rPr>
              <a:t>voice commands for manual control via the smartphone app.</a:t>
            </a:r>
          </a:p>
          <a:p>
            <a:r>
              <a:rPr lang="en-US" sz="2000" dirty="0">
                <a:solidFill>
                  <a:srgbClr val="FFFFCC"/>
                </a:solidFill>
              </a:rPr>
              <a:t>Include gesture-based control using sensors like accelerometers.</a:t>
            </a:r>
          </a:p>
          <a:p>
            <a:endParaRPr lang="en-US" sz="2000" dirty="0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865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Conclusion</a:t>
            </a: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/>
            </a:r>
            <a:b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</a:b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1141413" y="1455313"/>
            <a:ext cx="10260877" cy="5124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CC"/>
                </a:solidFill>
              </a:rPr>
              <a:t/>
            </a:r>
            <a:br>
              <a:rPr lang="en-US" sz="2000" dirty="0">
                <a:solidFill>
                  <a:srgbClr val="FFFFCC"/>
                </a:solidFill>
              </a:rPr>
            </a:br>
            <a:r>
              <a:rPr lang="en-US" sz="2000" dirty="0">
                <a:solidFill>
                  <a:srgbClr val="FFFFCC"/>
                </a:solidFill>
              </a:rPr>
              <a:t>The RC car successfully combines </a:t>
            </a:r>
            <a:r>
              <a:rPr lang="en-US" sz="2000" b="1" dirty="0">
                <a:solidFill>
                  <a:srgbClr val="FFFFCC"/>
                </a:solidFill>
              </a:rPr>
              <a:t>line-following</a:t>
            </a:r>
            <a:r>
              <a:rPr lang="en-US" sz="2000" dirty="0">
                <a:solidFill>
                  <a:srgbClr val="FFFFCC"/>
                </a:solidFill>
              </a:rPr>
              <a:t> using IR sensors, </a:t>
            </a:r>
            <a:r>
              <a:rPr lang="en-US" sz="2000" b="1" dirty="0">
                <a:solidFill>
                  <a:srgbClr val="FFFFCC"/>
                </a:solidFill>
              </a:rPr>
              <a:t>obstacle avoidance</a:t>
            </a:r>
            <a:r>
              <a:rPr lang="en-US" sz="2000" dirty="0">
                <a:solidFill>
                  <a:srgbClr val="FFFFCC"/>
                </a:solidFill>
              </a:rPr>
              <a:t> </a:t>
            </a:r>
            <a:endParaRPr lang="ar-EG" sz="2000" dirty="0" smtClean="0">
              <a:solidFill>
                <a:srgbClr val="FFFFCC"/>
              </a:solidFill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FFFFCC"/>
                </a:solidFill>
              </a:rPr>
              <a:t>with </a:t>
            </a:r>
            <a:r>
              <a:rPr lang="en-US" sz="2000" dirty="0">
                <a:solidFill>
                  <a:srgbClr val="FFFFCC"/>
                </a:solidFill>
              </a:rPr>
              <a:t>an ultrasonic sensor, and </a:t>
            </a:r>
            <a:r>
              <a:rPr lang="en-US" sz="2000" b="1" dirty="0">
                <a:solidFill>
                  <a:srgbClr val="FFFFCC"/>
                </a:solidFill>
              </a:rPr>
              <a:t>manual control</a:t>
            </a:r>
            <a:r>
              <a:rPr lang="en-US" sz="2000" dirty="0">
                <a:solidFill>
                  <a:srgbClr val="FFFFCC"/>
                </a:solidFill>
              </a:rPr>
              <a:t> through a Bluetooth module. It integrates </a:t>
            </a:r>
            <a:endParaRPr lang="ar-EG" sz="2000" dirty="0" smtClean="0">
              <a:solidFill>
                <a:srgbClr val="FFFFCC"/>
              </a:solidFill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FFFFCC"/>
                </a:solidFill>
              </a:rPr>
              <a:t>these </a:t>
            </a:r>
            <a:r>
              <a:rPr lang="en-US" sz="2000" dirty="0">
                <a:solidFill>
                  <a:srgbClr val="FFFFCC"/>
                </a:solidFill>
              </a:rPr>
              <a:t>systems with a microcontroller and includes data logging for performance enhancement</a:t>
            </a:r>
            <a:r>
              <a:rPr lang="en-US" sz="2000" dirty="0" smtClean="0">
                <a:solidFill>
                  <a:srgbClr val="FFFFCC"/>
                </a:solidFill>
              </a:rPr>
              <a:t>.</a:t>
            </a:r>
            <a:endParaRPr lang="ar-EG" sz="2000" dirty="0" smtClean="0">
              <a:solidFill>
                <a:srgbClr val="FFFFCC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FFFFCC"/>
              </a:solidFill>
            </a:endParaRPr>
          </a:p>
          <a:p>
            <a:r>
              <a:rPr lang="en-US" sz="2000" b="1" dirty="0">
                <a:solidFill>
                  <a:srgbClr val="FFFFCC"/>
                </a:solidFill>
              </a:rPr>
              <a:t>Future Scope:</a:t>
            </a:r>
            <a:endParaRPr lang="en-US" sz="2000" dirty="0">
              <a:solidFill>
                <a:srgbClr val="FFFFCC"/>
              </a:solidFill>
            </a:endParaRPr>
          </a:p>
          <a:p>
            <a:r>
              <a:rPr lang="en-US" sz="2000" dirty="0">
                <a:solidFill>
                  <a:srgbClr val="FFFFCC"/>
                </a:solidFill>
              </a:rPr>
              <a:t>Add GPS for navigation.</a:t>
            </a:r>
          </a:p>
          <a:p>
            <a:r>
              <a:rPr lang="en-US" sz="2000" dirty="0">
                <a:solidFill>
                  <a:srgbClr val="FFFFCC"/>
                </a:solidFill>
              </a:rPr>
              <a:t>Improve obstacle detection with advanced sensors.</a:t>
            </a:r>
          </a:p>
          <a:p>
            <a:r>
              <a:rPr lang="en-US" sz="2000" dirty="0">
                <a:solidFill>
                  <a:srgbClr val="FFFFCC"/>
                </a:solidFill>
              </a:rPr>
              <a:t>Enhance mode transitions and accuracy with better algorithms.</a:t>
            </a:r>
          </a:p>
          <a:p>
            <a:r>
              <a:rPr lang="en-US" sz="2000" dirty="0">
                <a:solidFill>
                  <a:srgbClr val="FFFFCC"/>
                </a:solidFill>
              </a:rPr>
              <a:t>Introduce camera vision and voice control for expanded functionality.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FFFFCC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7461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Thank 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You</a:t>
            </a:r>
            <a:b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</a:b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224" y="1429543"/>
            <a:ext cx="4572000" cy="457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Any </a:t>
            </a:r>
            <a:r>
              <a:rPr lang="en-US" sz="48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Questions</a:t>
            </a:r>
            <a:r>
              <a:rPr lang="en-US" sz="4800" dirty="0">
                <a:solidFill>
                  <a:schemeClr val="tx2">
                    <a:lumMod val="20000"/>
                    <a:lumOff val="8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637370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Introduction</a:t>
            </a:r>
            <a:b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</a:b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524000"/>
            <a:ext cx="9905999" cy="4904509"/>
          </a:xfrm>
        </p:spPr>
        <p:txBody>
          <a:bodyPr>
            <a:noAutofit/>
          </a:bodyPr>
          <a:lstStyle/>
          <a:p>
            <a:r>
              <a:rPr lang="en-US" sz="16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Title</a:t>
            </a:r>
            <a:r>
              <a:rPr lang="en-US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: Introduction to the RC Car Project</a:t>
            </a:r>
          </a:p>
          <a:p>
            <a:r>
              <a:rPr lang="en-US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Project Description:</a:t>
            </a:r>
          </a:p>
          <a:p>
            <a:pPr lvl="1"/>
            <a:r>
              <a:rPr lang="en-US" sz="1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This project aims to develop an autonomous RC car that can follow a specific path, avoid obstacles, and be controlled manually via Bluetooth.</a:t>
            </a:r>
          </a:p>
          <a:p>
            <a:pPr lvl="1"/>
            <a:r>
              <a:rPr lang="en-US" sz="1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The car can seamlessly switch between autonomous and manual control modes, utilizing sensors to make decisions and adjust its movement accordingly.</a:t>
            </a:r>
          </a:p>
          <a:p>
            <a:r>
              <a:rPr lang="en-US" sz="16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Key Features:</a:t>
            </a:r>
          </a:p>
          <a:p>
            <a:pPr lvl="1"/>
            <a:r>
              <a:rPr lang="en-US" sz="1400" b="1" dirty="0">
                <a:solidFill>
                  <a:srgbClr val="FFFFCC"/>
                </a:solidFill>
              </a:rPr>
              <a:t>Line Following Mode:</a:t>
            </a:r>
            <a:r>
              <a:rPr lang="en-US" sz="1400" dirty="0">
                <a:solidFill>
                  <a:srgbClr val="FFFFCC"/>
                </a:solidFill>
              </a:rPr>
              <a:t> The car automatically navigates using data from the sensors to follow a path and avoid obstacles</a:t>
            </a:r>
            <a:r>
              <a:rPr lang="en-US" sz="1400" dirty="0" smtClean="0">
                <a:solidFill>
                  <a:srgbClr val="FFFFCC"/>
                </a:solidFill>
              </a:rPr>
              <a:t>.</a:t>
            </a:r>
            <a:endParaRPr lang="ar-EG" sz="1400" dirty="0" smtClean="0">
              <a:solidFill>
                <a:srgbClr val="FFFFCC"/>
              </a:solidFill>
            </a:endParaRPr>
          </a:p>
          <a:p>
            <a:pPr lvl="1"/>
            <a:r>
              <a:rPr lang="en-US" sz="1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Manual Mode: The car can be controlled remotely via Bluetooth using a smartphone app.</a:t>
            </a:r>
          </a:p>
          <a:p>
            <a:pPr lvl="1"/>
            <a:r>
              <a:rPr lang="en-US" sz="1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Obstacle Detection: The ultrasonic sensor detects obstacles and triggers the car to stop or change direction to avoid collisions.</a:t>
            </a:r>
          </a:p>
          <a:p>
            <a:pPr lvl="1"/>
            <a:r>
              <a:rPr lang="en-US" sz="1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Mode Switching: The car can easily switch between manual and autonomous modes based on user input.</a:t>
            </a:r>
          </a:p>
          <a:p>
            <a:r>
              <a:rPr lang="en-US" sz="16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Objective</a:t>
            </a:r>
            <a:r>
              <a:rPr lang="en-US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:</a:t>
            </a:r>
          </a:p>
          <a:p>
            <a:pPr lvl="1"/>
            <a:r>
              <a:rPr lang="en-US" sz="1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To create a fully functional RC car that autonomously follows a path, avoids obstacles, and can be manually controlled, offering flexibility and responsiveness.</a:t>
            </a:r>
          </a:p>
          <a:p>
            <a:endParaRPr lang="en-US" sz="16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4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 </a:t>
            </a: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Objectives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Title</a:t>
            </a: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: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Project Objectives</a:t>
            </a: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Build a functional and efficient RC car system.</a:t>
            </a: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Implement real-time obstacle detection and avoidance.</a:t>
            </a: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Enable remote control via Bluetooth for manual operations.</a:t>
            </a: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Provide data logging capabilities for performance analysis.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8576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Core Features</a:t>
            </a:r>
            <a:b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</a:b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620982"/>
            <a:ext cx="9905999" cy="4849091"/>
          </a:xfrm>
        </p:spPr>
        <p:txBody>
          <a:bodyPr>
            <a:normAutofit fontScale="47500" lnSpcReduction="20000"/>
          </a:bodyPr>
          <a:lstStyle/>
          <a:p>
            <a:r>
              <a:rPr lang="en-US" sz="4300" b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Title</a:t>
            </a:r>
            <a:r>
              <a:rPr lang="en-US" sz="43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:</a:t>
            </a:r>
            <a:r>
              <a:rPr lang="en-US" sz="43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Key Features of the System</a:t>
            </a:r>
          </a:p>
          <a:p>
            <a:r>
              <a:rPr lang="en-US" sz="43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Obstacle Avoidance:</a:t>
            </a:r>
            <a:endParaRPr lang="en-US" sz="43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sz="31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Use an ultrasonic sensor to detect and avoid obstacles.</a:t>
            </a:r>
          </a:p>
          <a:p>
            <a:pPr lvl="1"/>
            <a:r>
              <a:rPr lang="en-US" sz="31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Car stops or changes direction when an obstacle is in its path.</a:t>
            </a:r>
          </a:p>
          <a:p>
            <a:r>
              <a:rPr lang="en-US" sz="43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Bluetooth Control:</a:t>
            </a:r>
            <a:endParaRPr lang="en-US" sz="43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sz="31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Control the car remotely using a smartphone app.</a:t>
            </a:r>
          </a:p>
          <a:p>
            <a:pPr lvl="1"/>
            <a:r>
              <a:rPr lang="en-US" sz="31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Adjust speed, direction, and operational mode.</a:t>
            </a:r>
          </a:p>
          <a:p>
            <a:r>
              <a:rPr lang="en-US" sz="43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Mode Switching:</a:t>
            </a:r>
            <a:endParaRPr lang="en-US" sz="43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sz="31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Toggle between manual and autonomous modes via </a:t>
            </a:r>
            <a:r>
              <a:rPr lang="en-US" sz="31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1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Bluetooth command.</a:t>
            </a:r>
          </a:p>
          <a:p>
            <a:r>
              <a:rPr lang="en-US" sz="43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Status Display:</a:t>
            </a:r>
            <a:endParaRPr lang="en-US" sz="43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sz="31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Use an </a:t>
            </a:r>
            <a:r>
              <a:rPr lang="en-US" sz="31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LED to </a:t>
            </a:r>
            <a:r>
              <a:rPr lang="en-US" sz="31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show the car’s current mode, speed, and obstacle detection status.</a:t>
            </a:r>
          </a:p>
          <a:p>
            <a:r>
              <a:rPr lang="en-US" sz="43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Performance Monitoring:</a:t>
            </a:r>
            <a:endParaRPr lang="en-US" sz="43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sz="31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Log performance data (speed, number of obstacles avoided) 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9859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Status Display</a:t>
            </a:r>
            <a:b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</a:b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Title</a:t>
            </a: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: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Status Display Using LEDs</a:t>
            </a:r>
          </a:p>
          <a:p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LED Indicators:</a:t>
            </a: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Green </a:t>
            </a:r>
            <a:r>
              <a:rPr lang="en-US" b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LED :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Indicates 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line-following mode is active.</a:t>
            </a:r>
          </a:p>
          <a:p>
            <a:pPr lvl="1"/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Yellow </a:t>
            </a:r>
            <a:r>
              <a:rPr lang="en-US" b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LED: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Indicates manual mode is active.</a:t>
            </a:r>
          </a:p>
          <a:p>
            <a:pPr lvl="1"/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Red </a:t>
            </a:r>
            <a:r>
              <a:rPr lang="en-US" b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LED     :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Indicates the car has stopped.</a:t>
            </a:r>
          </a:p>
          <a:p>
            <a:pPr lvl="1"/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Blue </a:t>
            </a:r>
            <a:r>
              <a:rPr lang="en-US" b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LED    :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Indicates ultrasonic sensor is detecting obstacles.</a:t>
            </a:r>
          </a:p>
          <a:p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Integration:</a:t>
            </a: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LEDs are controlled by the ATmega32 microcontroller for real-time status updates.</a:t>
            </a:r>
          </a:p>
          <a:p>
            <a:pPr lvl="1"/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Provides a clear visual representation of the car’s current state.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39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249381"/>
            <a:ext cx="9905998" cy="85778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10000"/>
                    <a:lumOff val="90000"/>
                  </a:schemeClr>
                </a:solidFill>
              </a:rPr>
              <a:t>Simulation </a:t>
            </a:r>
            <a:endParaRPr lang="en-US" dirty="0">
              <a:solidFill>
                <a:schemeClr val="bg2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983673"/>
            <a:ext cx="9641175" cy="543098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61904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Hardware Components</a:t>
            </a:r>
            <a:b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</a:b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819995"/>
            <a:ext cx="9905999" cy="4192877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Title</a:t>
            </a: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: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Hardware Used in the 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Project</a:t>
            </a:r>
          </a:p>
          <a:p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ATmega32 Microcontroller: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Controls all components and processes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.</a:t>
            </a: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Ultrasonic Sensor: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Detects obstacles by measuring distance.</a:t>
            </a:r>
          </a:p>
          <a:p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Bluetooth Module (HC-05):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Enables wireless control through a smartphone.</a:t>
            </a:r>
          </a:p>
          <a:p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DC Motors: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Drives the car and allows for speed control.</a:t>
            </a:r>
          </a:p>
          <a:p>
            <a:r>
              <a:rPr lang="en-US" b="1" dirty="0" smtClean="0">
                <a:solidFill>
                  <a:srgbClr val="FFFFCC"/>
                </a:solidFill>
              </a:rPr>
              <a:t>Module </a:t>
            </a:r>
            <a:r>
              <a:rPr lang="en-US" b="1" dirty="0">
                <a:solidFill>
                  <a:srgbClr val="FFFFCC"/>
                </a:solidFill>
              </a:rPr>
              <a:t>H-Bridge L298:</a:t>
            </a:r>
            <a:r>
              <a:rPr lang="en-US" dirty="0">
                <a:solidFill>
                  <a:srgbClr val="FFFFCC"/>
                </a:solidFill>
              </a:rPr>
              <a:t> Controls the direction and speed of the DC motors, enabling forward and reverse movement</a:t>
            </a:r>
            <a:r>
              <a:rPr lang="en-US" dirty="0" smtClean="0">
                <a:solidFill>
                  <a:srgbClr val="FFFFCC"/>
                </a:solidFill>
              </a:rPr>
              <a:t>.</a:t>
            </a:r>
          </a:p>
          <a:p>
            <a:r>
              <a:rPr lang="en-US" b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IR </a:t>
            </a: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Sensors: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Used for line-following and path detection.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2183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330035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Ultrasonic Sensor</a:t>
            </a:r>
            <a:endParaRPr lang="en-US" sz="28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854" y="1108364"/>
            <a:ext cx="4663605" cy="487679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1944686"/>
            <a:ext cx="5115550" cy="3541714"/>
          </a:xfrm>
        </p:spPr>
        <p:txBody>
          <a:bodyPr>
            <a:normAutofit/>
          </a:bodyPr>
          <a:lstStyle/>
          <a:p>
            <a:r>
              <a:rPr lang="en-US" sz="1800" b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Function</a:t>
            </a:r>
            <a:r>
              <a:rPr lang="en-US" sz="18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:</a:t>
            </a:r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Measures distance by emitting sound waves and calculating the time for them to return.</a:t>
            </a:r>
          </a:p>
          <a:p>
            <a:r>
              <a:rPr lang="en-US" sz="18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Components:</a:t>
            </a:r>
            <a:endParaRPr lang="en-US" sz="18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sz="16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Transmitter</a:t>
            </a:r>
            <a:r>
              <a:rPr lang="en-US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: Emits sound waves.</a:t>
            </a:r>
          </a:p>
          <a:p>
            <a:pPr lvl="1"/>
            <a:r>
              <a:rPr lang="en-US" sz="16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Receiver</a:t>
            </a:r>
            <a:r>
              <a:rPr lang="en-US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: Receives reflected sound waves.</a:t>
            </a:r>
          </a:p>
          <a:p>
            <a:r>
              <a:rPr lang="en-US" sz="18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Use:</a:t>
            </a:r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Detects obstacles in the car’s path and triggers avoidance behavior (stopping or changing direction).</a:t>
            </a:r>
          </a:p>
          <a:p>
            <a:r>
              <a:rPr lang="en-US" sz="18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Placement:</a:t>
            </a:r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Mounted at the front of the RC car.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67728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ustom 3">
      <a:dk1>
        <a:srgbClr val="000000"/>
      </a:dk1>
      <a:lt1>
        <a:srgbClr val="000000"/>
      </a:lt1>
      <a:dk2>
        <a:srgbClr val="2F2D2D"/>
      </a:dk2>
      <a:lt2>
        <a:srgbClr val="FFFF00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000000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anded Edge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777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336</TotalTime>
  <Words>1299</Words>
  <Application>Microsoft Office PowerPoint</Application>
  <PresentationFormat>Widescreen</PresentationFormat>
  <Paragraphs>184</Paragraphs>
  <Slides>22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Aldhabi</vt:lpstr>
      <vt:lpstr>Arabic Typesetting</vt:lpstr>
      <vt:lpstr>Arial</vt:lpstr>
      <vt:lpstr>Trebuchet MS</vt:lpstr>
      <vt:lpstr>Tw Cen MT</vt:lpstr>
      <vt:lpstr>Wingdings</vt:lpstr>
      <vt:lpstr>Circuit</vt:lpstr>
      <vt:lpstr>Autonomous RC Car   </vt:lpstr>
      <vt:lpstr>Overview </vt:lpstr>
      <vt:lpstr> Introduction </vt:lpstr>
      <vt:lpstr> Objectives </vt:lpstr>
      <vt:lpstr> Core Features </vt:lpstr>
      <vt:lpstr> Status Display </vt:lpstr>
      <vt:lpstr>Simulation </vt:lpstr>
      <vt:lpstr> Hardware Components </vt:lpstr>
      <vt:lpstr>Ultrasonic Sensor</vt:lpstr>
      <vt:lpstr>Bluetooth Module</vt:lpstr>
      <vt:lpstr> DC Motors </vt:lpstr>
      <vt:lpstr>IR Sensors </vt:lpstr>
      <vt:lpstr> H-Bridge  </vt:lpstr>
      <vt:lpstr>Implementation Steps </vt:lpstr>
      <vt:lpstr> Expected Results </vt:lpstr>
      <vt:lpstr>RC Car Picture </vt:lpstr>
      <vt:lpstr>Manual Mode Control Instructions </vt:lpstr>
      <vt:lpstr>Line Following Mode </vt:lpstr>
      <vt:lpstr>Challenges </vt:lpstr>
      <vt:lpstr>Potential Enhancements  </vt:lpstr>
      <vt:lpstr>Conclusion 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RC Car</dc:title>
  <dc:creator>Eng.Ragab</dc:creator>
  <cp:lastModifiedBy>Eng.Ragab</cp:lastModifiedBy>
  <cp:revision>33</cp:revision>
  <dcterms:created xsi:type="dcterms:W3CDTF">2024-12-14T08:14:13Z</dcterms:created>
  <dcterms:modified xsi:type="dcterms:W3CDTF">2024-12-20T20:24:38Z</dcterms:modified>
</cp:coreProperties>
</file>